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5" r:id="rId4"/>
    <p:sldId id="263" r:id="rId5"/>
    <p:sldId id="259" r:id="rId6"/>
    <p:sldId id="258" r:id="rId7"/>
    <p:sldId id="262" r:id="rId8"/>
    <p:sldId id="266" r:id="rId9"/>
    <p:sldId id="268" r:id="rId10"/>
    <p:sldId id="267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EE9"/>
    <a:srgbClr val="CBDBD1"/>
    <a:srgbClr val="CBD1E8"/>
    <a:srgbClr val="008C4F"/>
    <a:srgbClr val="8080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56" autoAdjust="0"/>
  </p:normalViewPr>
  <p:slideViewPr>
    <p:cSldViewPr>
      <p:cViewPr>
        <p:scale>
          <a:sx n="64" d="100"/>
          <a:sy n="64" d="100"/>
        </p:scale>
        <p:origin x="97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48680" y="179512"/>
            <a:ext cx="468052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373216" y="179512"/>
            <a:ext cx="93610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442F-BE82-4B5A-943A-0DA94ED29E59}" type="datetimeFigureOut">
              <a:rPr lang="de-DE" smtClean="0">
                <a:latin typeface="StoneSansITCStd Medium" pitchFamily="50" charset="0"/>
              </a:rPr>
              <a:t>07.02.2019</a:t>
            </a:fld>
            <a:endParaRPr lang="de-DE" dirty="0">
              <a:latin typeface="StoneSansITCStd Medium" pitchFamily="50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8680" y="8532440"/>
            <a:ext cx="482453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445224" y="8532440"/>
            <a:ext cx="86409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25BC-28D1-403A-9ED0-9FCD04001FB1}" type="slidenum">
              <a:rPr lang="de-DE" smtClean="0">
                <a:latin typeface="StoneSansITCStd Medium" pitchFamily="50" charset="0"/>
              </a:rPr>
              <a:t>‹Nr.›</a:t>
            </a:fld>
            <a:endParaRPr lang="de-DE"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40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196752" y="154360"/>
            <a:ext cx="43924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61248" y="154360"/>
            <a:ext cx="102758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5801EACB-8D12-49F2-9088-5A635C50DDBD}" type="datetimeFigureOut">
              <a:rPr lang="de-DE" smtClean="0"/>
              <a:pPr/>
              <a:t>07.02.2019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752" y="78296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96752" y="4345632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196752" y="8532440"/>
            <a:ext cx="453650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877272" y="8532440"/>
            <a:ext cx="81156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272E3E51-A3F3-4FD4-9C75-1C612CCCCA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50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ctrTitle"/>
          </p:nvPr>
        </p:nvSpPr>
        <p:spPr>
          <a:xfrm>
            <a:off x="506933" y="1409700"/>
            <a:ext cx="7737475" cy="1155700"/>
          </a:xfrm>
        </p:spPr>
        <p:txBody>
          <a:bodyPr/>
          <a:lstStyle>
            <a:lvl1pPr>
              <a:defRPr sz="3500" b="0">
                <a:solidFill>
                  <a:srgbClr val="008C4F"/>
                </a:solidFill>
              </a:defRPr>
            </a:lvl1pPr>
          </a:lstStyle>
          <a:p>
            <a:pPr lvl="0"/>
            <a:r>
              <a:rPr lang="de-DE" altLang="de-DE" noProof="0"/>
              <a:t>Mastertitelformat bearbeiten</a:t>
            </a:r>
            <a:endParaRPr lang="de-DE" altLang="de-DE" noProof="0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06933" y="2708696"/>
            <a:ext cx="7737475" cy="2376488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9858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479425" y="1783356"/>
            <a:ext cx="7923213" cy="45259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858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kaler Titel 1"/>
          <p:cNvSpPr>
            <a:spLocks noGrp="1"/>
          </p:cNvSpPr>
          <p:nvPr>
            <p:ph type="title" orient="vert"/>
          </p:nvPr>
        </p:nvSpPr>
        <p:spPr>
          <a:xfrm rot="10800000">
            <a:off x="467544" y="1124744"/>
            <a:ext cx="1979613" cy="511175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2555776" y="1124744"/>
            <a:ext cx="5791200" cy="5111750"/>
          </a:xfrm>
        </p:spPr>
        <p:txBody>
          <a:bodyPr vert="eaVert"/>
          <a:lstStyle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623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088211"/>
            <a:ext cx="2133600" cy="365125"/>
          </a:xfrm>
          <a:prstGeom prst="rect">
            <a:avLst/>
          </a:prstGeom>
        </p:spPr>
        <p:txBody>
          <a:bodyPr/>
          <a:lstStyle/>
          <a:p>
            <a:fld id="{911D8C60-1F2D-4436-BF53-22882F494404}" type="datetimeFigureOut">
              <a:rPr lang="de-DE" smtClean="0"/>
              <a:t>07.02.2019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08821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088211"/>
            <a:ext cx="1835224" cy="365125"/>
          </a:xfrm>
          <a:prstGeom prst="rect">
            <a:avLst/>
          </a:prstGeom>
        </p:spPr>
        <p:txBody>
          <a:bodyPr/>
          <a:lstStyle/>
          <a:p>
            <a:fld id="{83B23FF1-3F66-4904-91CE-1AE4A505062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309963"/>
          </a:xfrm>
        </p:spPr>
        <p:txBody>
          <a:bodyPr/>
          <a:lstStyle>
            <a:lvl1pPr marL="268288" indent="-268288">
              <a:defRPr/>
            </a:lvl1pPr>
            <a:lvl2pPr marL="536575" indent="-282575">
              <a:spcBef>
                <a:spcPts val="600"/>
              </a:spcBef>
              <a:defRPr/>
            </a:lvl2pPr>
            <a:lvl3pPr marL="804863" indent="-268288">
              <a:spcBef>
                <a:spcPts val="600"/>
              </a:spcBef>
              <a:defRPr/>
            </a:lvl3pPr>
            <a:lvl4pPr marL="1074738" indent="-269875">
              <a:spcBef>
                <a:spcPts val="600"/>
              </a:spcBef>
              <a:defRPr/>
            </a:lvl4pPr>
            <a:lvl5pPr marL="1343025" indent="-268288">
              <a:spcBef>
                <a:spcPts val="600"/>
              </a:spcBef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596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833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79425" y="1711325"/>
            <a:ext cx="3884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516438" y="1711325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965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7544" y="1700808"/>
            <a:ext cx="3888432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544" y="2564904"/>
            <a:ext cx="3888432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99993" y="1700808"/>
            <a:ext cx="3888431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99993" y="2564904"/>
            <a:ext cx="3888431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5950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82600" y="1125538"/>
            <a:ext cx="7899400" cy="5746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9322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12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3008313" cy="742404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692696"/>
            <a:ext cx="4813374" cy="554461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595933"/>
            <a:ext cx="3008313" cy="4641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06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5009728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661248"/>
            <a:ext cx="5486400" cy="72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1792288" y="82190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0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5"/>
          <p:cNvSpPr>
            <a:spLocks noChangeArrowheads="1"/>
          </p:cNvSpPr>
          <p:nvPr/>
        </p:nvSpPr>
        <p:spPr bwMode="auto">
          <a:xfrm>
            <a:off x="8583613" y="0"/>
            <a:ext cx="561975" cy="68580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7" name="Picture 59" descr="Logo_TUC_de_RG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9113" cy="5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477838" y="6415088"/>
            <a:ext cx="3887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A. Droste, A. Machmer, A. Mantel, J. Schwede</a:t>
            </a:r>
          </a:p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Department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for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computer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science</a:t>
            </a:r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4438650" y="6453336"/>
            <a:ext cx="39592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de-DE" noProof="0" dirty="0">
                <a:solidFill>
                  <a:srgbClr val="808080"/>
                </a:solidFill>
                <a:latin typeface="StoneSansITCStd Medium" pitchFamily="50" charset="0"/>
              </a:rPr>
              <a:t>	</a:t>
            </a:r>
            <a:r>
              <a:rPr lang="en-US" altLang="de-DE" sz="1000" noProof="0" dirty="0">
                <a:solidFill>
                  <a:srgbClr val="808080"/>
                </a:solidFill>
                <a:latin typeface="StoneSansITCStd Medium" pitchFamily="50" charset="0"/>
              </a:rPr>
              <a:t>Cooperation Systems – final presentation</a:t>
            </a:r>
          </a:p>
        </p:txBody>
      </p:sp>
      <p:sp>
        <p:nvSpPr>
          <p:cNvPr id="13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5" name="Rectangle 5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11325"/>
            <a:ext cx="792321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endParaRPr lang="de-DE" altLang="de-DE" dirty="0"/>
          </a:p>
        </p:txBody>
      </p:sp>
      <p:sp>
        <p:nvSpPr>
          <p:cNvPr id="12" name="Text Box 44"/>
          <p:cNvSpPr txBox="1">
            <a:spLocks noChangeArrowheads="1"/>
          </p:cNvSpPr>
          <p:nvPr userDrawn="1"/>
        </p:nvSpPr>
        <p:spPr bwMode="auto">
          <a:xfrm>
            <a:off x="8640960" y="6567155"/>
            <a:ext cx="4675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fld id="{0DD27E2C-7E76-43A1-95B7-12A54070BC93}" type="slidenum">
              <a:rPr lang="de-DE" altLang="de-DE" sz="1000" smtClean="0">
                <a:solidFill>
                  <a:srgbClr val="808080"/>
                </a:solidFill>
                <a:latin typeface="StoneSansITCStd Medium" pitchFamily="50" charset="0"/>
              </a:rPr>
              <a:pPr algn="ctr">
                <a:spcBef>
                  <a:spcPct val="50000"/>
                </a:spcBef>
              </a:pPr>
              <a:t>‹Nr.›</a:t>
            </a:fld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6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StoneSansITCStd SemiBold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Clr>
          <a:srgbClr val="008C4F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536575" indent="-282575" algn="l" defTabSz="914400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2pPr>
      <a:lvl3pPr marL="804863" indent="-268288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071563" indent="-2286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1165225" indent="-265113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ctrTitle"/>
          </p:nvPr>
        </p:nvSpPr>
        <p:spPr>
          <a:xfrm>
            <a:off x="506933" y="1409700"/>
            <a:ext cx="7737475" cy="1298996"/>
          </a:xfrm>
        </p:spPr>
        <p:txBody>
          <a:bodyPr/>
          <a:lstStyle/>
          <a:p>
            <a:r>
              <a:rPr lang="en-US" sz="2800" dirty="0"/>
              <a:t>Cooperation Systems – Final presentation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Visual augmented reality manual support </a:t>
            </a:r>
            <a:r>
              <a:rPr lang="en-US" sz="2800" dirty="0"/>
              <a:t>	</a:t>
            </a:r>
          </a:p>
        </p:txBody>
      </p:sp>
      <p:sp>
        <p:nvSpPr>
          <p:cNvPr id="25" name="Untertitel 24"/>
          <p:cNvSpPr>
            <a:spLocks noGrp="1"/>
          </p:cNvSpPr>
          <p:nvPr>
            <p:ph type="subTitle" idx="1"/>
          </p:nvPr>
        </p:nvSpPr>
        <p:spPr>
          <a:xfrm>
            <a:off x="506933" y="2708696"/>
            <a:ext cx="7737475" cy="2664520"/>
          </a:xfrm>
        </p:spPr>
        <p:txBody>
          <a:bodyPr/>
          <a:lstStyle/>
          <a:p>
            <a:endParaRPr lang="de-DE" sz="2400" dirty="0"/>
          </a:p>
          <a:p>
            <a:r>
              <a:rPr lang="de-DE" sz="2400" dirty="0"/>
              <a:t>A. Droste, A. Machmer, A. Mantel, J. Schwede</a:t>
            </a:r>
          </a:p>
          <a:p>
            <a:endParaRPr lang="de-DE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Department for computer science</a:t>
            </a:r>
          </a:p>
          <a:p>
            <a:endParaRPr lang="en-US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7</a:t>
            </a:r>
            <a:r>
              <a:rPr lang="en-US" sz="2400" baseline="30000" dirty="0">
                <a:solidFill>
                  <a:srgbClr val="808080"/>
                </a:solidFill>
              </a:rPr>
              <a:t>th</a:t>
            </a:r>
            <a:r>
              <a:rPr lang="en-US" sz="2400" dirty="0">
                <a:solidFill>
                  <a:srgbClr val="808080"/>
                </a:solidFill>
              </a:rPr>
              <a:t> of February 2019</a:t>
            </a:r>
          </a:p>
        </p:txBody>
      </p:sp>
    </p:spTree>
    <p:extLst>
      <p:ext uri="{BB962C8B-B14F-4D97-AF65-F5344CB8AC3E}">
        <p14:creationId xmlns:p14="http://schemas.microsoft.com/office/powerpoint/2010/main" val="70803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9D32F24-F07A-4D3E-8EE9-B4A75EFCA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597995"/>
          </a:xfrm>
        </p:spPr>
        <p:txBody>
          <a:bodyPr/>
          <a:lstStyle/>
          <a:p>
            <a:endParaRPr lang="en-US" sz="1100" dirty="0"/>
          </a:p>
          <a:p>
            <a:r>
              <a:rPr lang="en-US" sz="2000" dirty="0"/>
              <a:t>Usage of AR Core (different technology)</a:t>
            </a:r>
          </a:p>
          <a:p>
            <a:pPr lvl="1"/>
            <a:r>
              <a:rPr lang="en-US" sz="1800" dirty="0"/>
              <a:t>better tracking compared to Vuforia</a:t>
            </a:r>
          </a:p>
          <a:p>
            <a:pPr lvl="1"/>
            <a:endParaRPr lang="en-US" sz="1800" dirty="0"/>
          </a:p>
          <a:p>
            <a:r>
              <a:rPr lang="en-US" sz="2000" dirty="0"/>
              <a:t>Difficult to build because video screen fills the viewport</a:t>
            </a:r>
          </a:p>
          <a:p>
            <a:endParaRPr lang="en-US" sz="2000" dirty="0"/>
          </a:p>
          <a:p>
            <a:r>
              <a:rPr lang="en-US" sz="2000" dirty="0"/>
              <a:t>Missing relation to first prototype</a:t>
            </a:r>
          </a:p>
          <a:p>
            <a:pPr lvl="1"/>
            <a:r>
              <a:rPr lang="en-US" sz="1800" dirty="0"/>
              <a:t>Helping with tutorials</a:t>
            </a:r>
          </a:p>
          <a:p>
            <a:pPr lvl="1"/>
            <a:r>
              <a:rPr lang="en-US" sz="1800" dirty="0"/>
              <a:t>Build a cube, not operating a washing machine now</a:t>
            </a:r>
          </a:p>
          <a:p>
            <a:pPr lvl="1"/>
            <a:endParaRPr lang="en-US" sz="1800" dirty="0"/>
          </a:p>
          <a:p>
            <a:r>
              <a:rPr lang="en-US" sz="2000" dirty="0"/>
              <a:t>Missing cooperation (in evaluation -&gt; just one view of the initial system)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3202CB-EBDF-4404-9AD9-695096A3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of group 8</a:t>
            </a:r>
          </a:p>
        </p:txBody>
      </p:sp>
    </p:spTree>
    <p:extLst>
      <p:ext uri="{BB962C8B-B14F-4D97-AF65-F5344CB8AC3E}">
        <p14:creationId xmlns:p14="http://schemas.microsoft.com/office/powerpoint/2010/main" val="258765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AR support for the collaborative usage of (operation) manuals</a:t>
            </a:r>
          </a:p>
          <a:p>
            <a:endParaRPr lang="en-US" altLang="de-DE" sz="2000" dirty="0"/>
          </a:p>
          <a:p>
            <a:r>
              <a:rPr lang="en-US" altLang="de-DE" sz="2000" dirty="0"/>
              <a:t>e.g. build your furniture together with additional complementary information</a:t>
            </a:r>
          </a:p>
          <a:p>
            <a:endParaRPr lang="en-US" altLang="de-DE" sz="2000" dirty="0"/>
          </a:p>
          <a:p>
            <a:r>
              <a:rPr lang="en-US" altLang="de-DE" sz="2000" dirty="0"/>
              <a:t>Supporting through Augmented Reality</a:t>
            </a:r>
          </a:p>
          <a:p>
            <a:endParaRPr lang="en-US" altLang="de-DE" sz="2000" dirty="0"/>
          </a:p>
          <a:p>
            <a:r>
              <a:rPr lang="en-US" altLang="de-DE" sz="2000" dirty="0"/>
              <a:t>Different roles possible but not necessary </a:t>
            </a:r>
          </a:p>
          <a:p>
            <a:pPr lvl="1"/>
            <a:r>
              <a:rPr lang="en-US" altLang="de-DE" sz="1800" dirty="0"/>
              <a:t>“Searcher”</a:t>
            </a:r>
          </a:p>
          <a:p>
            <a:pPr lvl="1"/>
            <a:r>
              <a:rPr lang="en-US" altLang="de-DE" sz="1800" dirty="0"/>
              <a:t>“Builder”</a:t>
            </a:r>
          </a:p>
          <a:p>
            <a:pPr lvl="1"/>
            <a:endParaRPr lang="en-US" altLang="de-DE" sz="2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(1/3) – idea</a:t>
            </a:r>
          </a:p>
        </p:txBody>
      </p:sp>
    </p:spTree>
    <p:extLst>
      <p:ext uri="{BB962C8B-B14F-4D97-AF65-F5344CB8AC3E}">
        <p14:creationId xmlns:p14="http://schemas.microsoft.com/office/powerpoint/2010/main" val="13822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6D5860B-DE12-4906-A1DC-FF4E2EC2C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Simplify and improve the building process (failures, speed)</a:t>
            </a:r>
          </a:p>
          <a:p>
            <a:endParaRPr lang="en-US" sz="2000" dirty="0"/>
          </a:p>
          <a:p>
            <a:r>
              <a:rPr lang="en-US" sz="2000" dirty="0"/>
              <a:t>Is AR support for manuals useful?</a:t>
            </a:r>
          </a:p>
          <a:p>
            <a:pPr lvl="1"/>
            <a:r>
              <a:rPr lang="en-US" sz="1800" dirty="0"/>
              <a:t>Do users accept this kind of support?</a:t>
            </a:r>
          </a:p>
          <a:p>
            <a:pPr lvl="1"/>
            <a:r>
              <a:rPr lang="en-US" sz="1800" dirty="0"/>
              <a:t>Do they want this support?</a:t>
            </a:r>
          </a:p>
          <a:p>
            <a:endParaRPr lang="en-US" sz="2000" dirty="0"/>
          </a:p>
          <a:p>
            <a:r>
              <a:rPr lang="en-US" sz="2000" dirty="0"/>
              <a:t>Can AR support the users with their task in this context?</a:t>
            </a:r>
          </a:p>
          <a:p>
            <a:pPr lvl="1"/>
            <a:r>
              <a:rPr lang="en-US" sz="1800" dirty="0"/>
              <a:t>-&gt; Target of our evaluation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CDA84F-9855-41E5-906F-839CD3B6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(2/3) – goals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74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866BEB-4D03-4CD6-804A-EECFA82EF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1671" y="5589240"/>
            <a:ext cx="2088081" cy="792088"/>
          </a:xfrm>
        </p:spPr>
        <p:txBody>
          <a:bodyPr/>
          <a:lstStyle/>
          <a:p>
            <a:pPr algn="ctr"/>
            <a:r>
              <a:rPr lang="en-US" sz="1600" dirty="0"/>
              <a:t>Marker for builder (show steps to assemble)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A0BF29-A0B6-4EFD-929F-0F045D7D8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71" y="3478632"/>
            <a:ext cx="2088081" cy="2088081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481C23C-0B1A-42F4-BDFE-5A1A05FC9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2600" y="5655038"/>
            <a:ext cx="2232096" cy="531959"/>
          </a:xfrm>
        </p:spPr>
        <p:txBody>
          <a:bodyPr/>
          <a:lstStyle/>
          <a:p>
            <a:pPr algn="ctr"/>
            <a:r>
              <a:rPr lang="en-US" sz="1600" dirty="0"/>
              <a:t>Marker for searcher (show next parts)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(3/3) – prototype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EAB77A7-D670-4D2D-AE84-D8B675B9F11D}"/>
              </a:ext>
            </a:extLst>
          </p:cNvPr>
          <p:cNvGrpSpPr/>
          <p:nvPr/>
        </p:nvGrpSpPr>
        <p:grpSpPr>
          <a:xfrm>
            <a:off x="482600" y="3473246"/>
            <a:ext cx="2232097" cy="2199659"/>
            <a:chOff x="5328158" y="2431199"/>
            <a:chExt cx="2232097" cy="219965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6EFFCCE-FE8B-448D-B3BE-7CC46EE6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8" y="3478056"/>
              <a:ext cx="2232096" cy="115280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144D174-FA1C-49DE-A568-7E2D880F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9" y="2431199"/>
              <a:ext cx="2232096" cy="1137239"/>
            </a:xfrm>
            <a:prstGeom prst="rect">
              <a:avLst/>
            </a:prstGeom>
          </p:spPr>
        </p:pic>
      </p:grpSp>
      <p:pic>
        <p:nvPicPr>
          <p:cNvPr id="2" name="outerSystemView_Modell">
            <a:hlinkClick r:id="" action="ppaction://media"/>
            <a:extLst>
              <a:ext uri="{FF2B5EF4-FFF2-40B4-BE49-F238E27FC236}">
                <a16:creationId xmlns:a16="http://schemas.microsoft.com/office/drawing/2014/main" id="{49B528CE-CC91-4E20-AE74-C525DCC6A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684" r="-3684"/>
          <a:stretch>
            <a:fillRect/>
          </a:stretch>
        </p:blipFill>
        <p:spPr>
          <a:xfrm>
            <a:off x="482598" y="1766297"/>
            <a:ext cx="3510610" cy="1620001"/>
          </a:xfrm>
          <a:prstGeom prst="rect">
            <a:avLst/>
          </a:prstGeom>
        </p:spPr>
      </p:pic>
      <p:pic>
        <p:nvPicPr>
          <p:cNvPr id="6" name="innerSystemView_Modell">
            <a:hlinkClick r:id="" action="ppaction://media"/>
            <a:extLst>
              <a:ext uri="{FF2B5EF4-FFF2-40B4-BE49-F238E27FC236}">
                <a16:creationId xmlns:a16="http://schemas.microsoft.com/office/drawing/2014/main" id="{7210C71A-765F-48F0-B23E-FC88405E815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3643" r="-3643"/>
          <a:stretch/>
        </p:blipFill>
        <p:spPr>
          <a:xfrm>
            <a:off x="5138256" y="1766297"/>
            <a:ext cx="3523146" cy="1625785"/>
          </a:xfrm>
          <a:prstGeom prst="rect">
            <a:avLst/>
          </a:prstGeom>
        </p:spPr>
      </p:pic>
      <p:pic>
        <p:nvPicPr>
          <p:cNvPr id="8" name="Session1-Mit_AR">
            <a:hlinkClick r:id="" action="ppaction://media"/>
            <a:extLst>
              <a:ext uri="{FF2B5EF4-FFF2-40B4-BE49-F238E27FC236}">
                <a16:creationId xmlns:a16="http://schemas.microsoft.com/office/drawing/2014/main" id="{F31F0D6B-4E0F-4C01-B5B0-BC584A6F626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78371" y="3637206"/>
            <a:ext cx="3587257" cy="20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7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597995"/>
          </a:xfrm>
        </p:spPr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Social interaction and coordination tool</a:t>
            </a:r>
          </a:p>
          <a:p>
            <a:pPr lvl="1"/>
            <a:r>
              <a:rPr lang="en-US" altLang="de-DE" sz="1800" dirty="0"/>
              <a:t>properties of parts in the list of next parts</a:t>
            </a:r>
          </a:p>
          <a:p>
            <a:r>
              <a:rPr lang="en-US" altLang="de-DE" sz="2000" dirty="0" err="1"/>
              <a:t>Roomware</a:t>
            </a:r>
            <a:endParaRPr lang="en-US" altLang="de-DE" sz="2000" dirty="0"/>
          </a:p>
          <a:p>
            <a:r>
              <a:rPr lang="en-US" altLang="de-DE" sz="2000" dirty="0"/>
              <a:t>Awareness</a:t>
            </a:r>
          </a:p>
          <a:p>
            <a:pPr lvl="1"/>
            <a:r>
              <a:rPr lang="en-US" altLang="de-DE" sz="1800" dirty="0"/>
              <a:t>All parties are always aware of the progress and the actual following task</a:t>
            </a:r>
          </a:p>
          <a:p>
            <a:pPr lvl="1"/>
            <a:r>
              <a:rPr lang="en-US" altLang="de-DE" sz="1800" dirty="0"/>
              <a:t>transparency of bricks in model to show progress</a:t>
            </a:r>
          </a:p>
          <a:p>
            <a:r>
              <a:rPr lang="en-US" altLang="de-DE" sz="2000" dirty="0"/>
              <a:t>Synchronous bidirectional communication support</a:t>
            </a:r>
          </a:p>
          <a:p>
            <a:r>
              <a:rPr lang="en-US" altLang="de-DE" sz="2000" dirty="0"/>
              <a:t>Co-located (AR shared space)</a:t>
            </a:r>
          </a:p>
          <a:p>
            <a:pPr lvl="1"/>
            <a:r>
              <a:rPr lang="en-US" altLang="de-DE" sz="1800" dirty="0"/>
              <a:t>In general a symmetric system design (Exploring, working on the same content, build/assemble the furniture together (teamwork))</a:t>
            </a:r>
          </a:p>
          <a:p>
            <a:pPr lvl="1"/>
            <a:r>
              <a:rPr lang="en-US" altLang="de-DE" sz="1800" dirty="0"/>
              <a:t>Can also be used in an asymmetric scenario (Helper-Expert)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for this cooperation system</a:t>
            </a:r>
          </a:p>
        </p:txBody>
      </p:sp>
    </p:spTree>
    <p:extLst>
      <p:ext uri="{BB962C8B-B14F-4D97-AF65-F5344CB8AC3E}">
        <p14:creationId xmlns:p14="http://schemas.microsoft.com/office/powerpoint/2010/main" val="262423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453979"/>
          </a:xfrm>
        </p:spPr>
        <p:txBody>
          <a:bodyPr/>
          <a:lstStyle/>
          <a:p>
            <a:r>
              <a:rPr lang="en-US" sz="2000" dirty="0"/>
              <a:t>user studies</a:t>
            </a:r>
          </a:p>
          <a:p>
            <a:pPr lvl="1"/>
            <a:r>
              <a:rPr lang="en-US" sz="1800" dirty="0"/>
              <a:t>Questionnaires</a:t>
            </a:r>
          </a:p>
          <a:p>
            <a:pPr lvl="1"/>
            <a:r>
              <a:rPr lang="en-US" sz="1800" dirty="0"/>
              <a:t>Time measurement</a:t>
            </a:r>
          </a:p>
          <a:p>
            <a:pPr lvl="2"/>
            <a:r>
              <a:rPr lang="en-US" sz="1600" dirty="0"/>
              <a:t>AR supported manual</a:t>
            </a:r>
          </a:p>
          <a:p>
            <a:pPr lvl="2"/>
            <a:r>
              <a:rPr lang="en-US" sz="1600" dirty="0"/>
              <a:t>Normal manual</a:t>
            </a:r>
          </a:p>
          <a:p>
            <a:pPr lvl="1"/>
            <a:r>
              <a:rPr lang="en-US" sz="1800" dirty="0"/>
              <a:t>Different orders of execution</a:t>
            </a:r>
          </a:p>
          <a:p>
            <a:pPr lvl="2"/>
            <a:r>
              <a:rPr lang="en-US" sz="1600" dirty="0"/>
              <a:t>AR first / Normal first</a:t>
            </a:r>
            <a:endParaRPr lang="en-US" sz="1800" dirty="0"/>
          </a:p>
          <a:p>
            <a:r>
              <a:rPr lang="en-US" sz="2000" dirty="0"/>
              <a:t>Kirkpatrick Model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Reaction – Do the users need this support? 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Learning – Can users work better together to build their furniture?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(Transfer) 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(Results)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Session1-Ohne_AR">
            <a:hlinkClick r:id="" action="ppaction://media"/>
            <a:extLst>
              <a:ext uri="{FF2B5EF4-FFF2-40B4-BE49-F238E27FC236}">
                <a16:creationId xmlns:a16="http://schemas.microsoft.com/office/drawing/2014/main" id="{B9BD6DA0-85EA-4A15-B105-1AF5A397E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8302" y="2663914"/>
            <a:ext cx="3024336" cy="1701190"/>
          </a:xfrm>
          <a:prstGeom prst="rect">
            <a:avLst/>
          </a:prstGeom>
        </p:spPr>
      </p:pic>
      <p:pic>
        <p:nvPicPr>
          <p:cNvPr id="6" name="Session4-Mit_AR">
            <a:hlinkClick r:id="" action="ppaction://media"/>
            <a:extLst>
              <a:ext uri="{FF2B5EF4-FFF2-40B4-BE49-F238E27FC236}">
                <a16:creationId xmlns:a16="http://schemas.microsoft.com/office/drawing/2014/main" id="{1D917493-DF28-4182-AC33-D41409216E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78302" y="858702"/>
            <a:ext cx="3024340" cy="17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5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6A39FD4-80AD-48C4-9C56-3E7F28F4A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7" y="3501008"/>
            <a:ext cx="6480721" cy="2963111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/>
            <a:r>
              <a:rPr lang="en-US" altLang="de-DE" sz="2000" dirty="0"/>
              <a:t>Without AR building is faster</a:t>
            </a:r>
          </a:p>
          <a:p>
            <a:pPr marL="611187" lvl="1" indent="-342900"/>
            <a:r>
              <a:rPr lang="en-US" altLang="de-DE" sz="1600" dirty="0"/>
              <a:t>The users need time to get to know the technology and how to use it</a:t>
            </a:r>
          </a:p>
          <a:p>
            <a:pPr marL="342900" indent="-342900"/>
            <a:r>
              <a:rPr lang="en-US" altLang="de-DE" sz="2000" dirty="0"/>
              <a:t>The users feel more comfortable without AR</a:t>
            </a:r>
          </a:p>
          <a:p>
            <a:pPr marL="342900" indent="-342900"/>
            <a:r>
              <a:rPr lang="en-US" altLang="de-DE" sz="2000" dirty="0"/>
              <a:t>AR brings awareness and transparency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(1/2)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9FA40A-BE4C-4A6B-9AFD-923910E52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71" y="1628800"/>
            <a:ext cx="4163892" cy="2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0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altLang="de-DE" sz="2000" dirty="0"/>
          </a:p>
          <a:p>
            <a:pPr marL="342900" indent="-342900"/>
            <a:r>
              <a:rPr lang="en-US" altLang="de-DE" sz="2400" dirty="0"/>
              <a:t>System is difficult to understand at first</a:t>
            </a:r>
          </a:p>
          <a:p>
            <a:pPr marL="342900" indent="-342900"/>
            <a:endParaRPr lang="en-US" altLang="de-DE" sz="2400" dirty="0"/>
          </a:p>
          <a:p>
            <a:pPr marL="342900" indent="-342900"/>
            <a:r>
              <a:rPr lang="en-US" altLang="de-DE" sz="2400" dirty="0"/>
              <a:t>Minimize communication between partners</a:t>
            </a:r>
          </a:p>
          <a:p>
            <a:pPr marL="611187" lvl="1" indent="-342900"/>
            <a:r>
              <a:rPr lang="en-US" altLang="de-DE" sz="1800" dirty="0"/>
              <a:t>Different opinions</a:t>
            </a:r>
          </a:p>
          <a:p>
            <a:pPr marL="879475" lvl="2" indent="-342900"/>
            <a:r>
              <a:rPr lang="en-US" altLang="de-DE" sz="1600" dirty="0"/>
              <a:t>this reduces the fun during building</a:t>
            </a:r>
          </a:p>
          <a:p>
            <a:pPr marL="879475" lvl="2" indent="-342900"/>
            <a:r>
              <a:rPr lang="en-US" altLang="de-DE" sz="1600" dirty="0"/>
              <a:t>makes following the manual more efficient and straight forward</a:t>
            </a:r>
          </a:p>
          <a:p>
            <a:pPr marL="879475" lvl="2" indent="-342900"/>
            <a:endParaRPr lang="en-US" altLang="de-DE" sz="1600" dirty="0"/>
          </a:p>
          <a:p>
            <a:pPr marL="342900" indent="-342900"/>
            <a:r>
              <a:rPr lang="en-US" altLang="de-DE" sz="2000" dirty="0"/>
              <a:t>Acceptance of the system depends</a:t>
            </a:r>
          </a:p>
          <a:p>
            <a:pPr marL="611187" lvl="1" indent="-342900"/>
            <a:r>
              <a:rPr lang="en-US" altLang="de-DE" sz="1800" dirty="0"/>
              <a:t>Different use cases result in different acceptance </a:t>
            </a:r>
          </a:p>
          <a:p>
            <a:pPr marL="879475" lvl="2" indent="-342900"/>
            <a:endParaRPr lang="en-US" altLang="de-DE" sz="1400" dirty="0"/>
          </a:p>
          <a:p>
            <a:pPr marL="342900" indent="-342900"/>
            <a:endParaRPr lang="en-US" altLang="de-DE" sz="1800" dirty="0"/>
          </a:p>
          <a:p>
            <a:endParaRPr lang="en-US" altLang="de-DE" sz="2400" dirty="0"/>
          </a:p>
          <a:p>
            <a:endParaRPr lang="en-US" altLang="de-DE" sz="2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2600" y="1125539"/>
            <a:ext cx="7899400" cy="503262"/>
          </a:xfrm>
        </p:spPr>
        <p:txBody>
          <a:bodyPr/>
          <a:lstStyle/>
          <a:p>
            <a:r>
              <a:rPr lang="en-US" dirty="0"/>
              <a:t>Evaluation Results (2/2)</a:t>
            </a:r>
          </a:p>
        </p:txBody>
      </p:sp>
    </p:spTree>
    <p:extLst>
      <p:ext uri="{BB962C8B-B14F-4D97-AF65-F5344CB8AC3E}">
        <p14:creationId xmlns:p14="http://schemas.microsoft.com/office/powerpoint/2010/main" val="128713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F32768E-80ED-449E-BE24-DBDFDA9CD37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800" y="3059844"/>
            <a:ext cx="7772400" cy="738311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Are there any questions or further comments?</a:t>
            </a:r>
          </a:p>
        </p:txBody>
      </p:sp>
    </p:spTree>
    <p:extLst>
      <p:ext uri="{BB962C8B-B14F-4D97-AF65-F5344CB8AC3E}">
        <p14:creationId xmlns:p14="http://schemas.microsoft.com/office/powerpoint/2010/main" val="2179822047"/>
      </p:ext>
    </p:extLst>
  </p:cSld>
  <p:clrMapOvr>
    <a:masterClrMapping/>
  </p:clrMapOvr>
</p:sld>
</file>

<file path=ppt/theme/theme1.xml><?xml version="1.0" encoding="utf-8"?>
<a:theme xmlns:a="http://schemas.openxmlformats.org/drawingml/2006/main" name="en_tuc_vorlage_tes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Unicode MS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TU-Clausthal-Powerpoint4zu3-stone</Template>
  <TotalTime>0</TotalTime>
  <Words>441</Words>
  <Application>Microsoft Office PowerPoint</Application>
  <PresentationFormat>Bildschirmpräsentation (4:3)</PresentationFormat>
  <Paragraphs>87</Paragraphs>
  <Slides>10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Arial Unicode MS</vt:lpstr>
      <vt:lpstr>StoneSansITCStd Medium</vt:lpstr>
      <vt:lpstr>StoneSansITCStd SemiBold</vt:lpstr>
      <vt:lpstr>Symbol</vt:lpstr>
      <vt:lpstr>Wingdings</vt:lpstr>
      <vt:lpstr>en_tuc_vorlage_test</vt:lpstr>
      <vt:lpstr>Cooperation Systems – Final presentation  Visual augmented reality manual support  </vt:lpstr>
      <vt:lpstr>Our cooperation system (1/3) – idea</vt:lpstr>
      <vt:lpstr>Our cooperation system (2/3) – goals</vt:lpstr>
      <vt:lpstr>Our cooperation system (3/3) – prototype</vt:lpstr>
      <vt:lpstr>Concepts for this cooperation system</vt:lpstr>
      <vt:lpstr>Evaluation</vt:lpstr>
      <vt:lpstr>Evaluation Results (1/2)</vt:lpstr>
      <vt:lpstr>Evaluation Results (2/2)</vt:lpstr>
      <vt:lpstr>PowerPoint-Präsentation</vt:lpstr>
      <vt:lpstr>Prototype of group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des Vortrages </dc:title>
  <dc:creator>Aaron-Spectre</dc:creator>
  <cp:lastModifiedBy>Aaron-Spectre</cp:lastModifiedBy>
  <cp:revision>198</cp:revision>
  <dcterms:created xsi:type="dcterms:W3CDTF">2018-12-24T12:45:46Z</dcterms:created>
  <dcterms:modified xsi:type="dcterms:W3CDTF">2019-02-07T13:13:18Z</dcterms:modified>
</cp:coreProperties>
</file>